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791" r:id="rId60"/>
    <p:sldId id="808" r:id="rId61"/>
    <p:sldId id="819" r:id="rId62"/>
    <p:sldId id="813" r:id="rId63"/>
    <p:sldId id="809" r:id="rId64"/>
    <p:sldId id="810" r:id="rId65"/>
    <p:sldId id="811"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0" autoAdjust="0"/>
    <p:restoredTop sz="91429" autoAdjust="0"/>
  </p:normalViewPr>
  <p:slideViewPr>
    <p:cSldViewPr snapToGrid="0">
      <p:cViewPr varScale="1">
        <p:scale>
          <a:sx n="79" d="100"/>
          <a:sy n="79" d="100"/>
        </p:scale>
        <p:origin x="200" y="9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5/13/24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5/13/24</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5/13/24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5/13/24</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5/13/24</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5/13/24</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5/13/24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5/13/24</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5/13/24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5/13/24</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5/13/24</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5/13/24</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5/13/24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dirty="0"/>
              <a:t>Common TM Visuals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5/13/24</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DC9F2B-E62A-6665-1E06-ACBBB2157856}"/>
              </a:ext>
            </a:extLst>
          </p:cNvPr>
          <p:cNvPicPr>
            <a:picLocks noChangeAspect="1"/>
          </p:cNvPicPr>
          <p:nvPr/>
        </p:nvPicPr>
        <p:blipFill>
          <a:blip r:embed="rId2"/>
          <a:stretch>
            <a:fillRect/>
          </a:stretch>
        </p:blipFill>
        <p:spPr>
          <a:xfrm>
            <a:off x="191729" y="1241341"/>
            <a:ext cx="8784167" cy="4354703"/>
          </a:xfrm>
          <a:prstGeom prst="rect">
            <a:avLst/>
          </a:prstGeom>
        </p:spPr>
      </p:pic>
      <p:sp>
        <p:nvSpPr>
          <p:cNvPr id="9" name="Arrow: Right 4">
            <a:extLst>
              <a:ext uri="{FF2B5EF4-FFF2-40B4-BE49-F238E27FC236}">
                <a16:creationId xmlns:a16="http://schemas.microsoft.com/office/drawing/2014/main" id="{DBD60762-D798-1AE7-30DD-E0F177B67F86}"/>
              </a:ext>
            </a:extLst>
          </p:cNvPr>
          <p:cNvSpPr/>
          <p:nvPr/>
        </p:nvSpPr>
        <p:spPr>
          <a:xfrm>
            <a:off x="87464" y="3813673"/>
            <a:ext cx="450276" cy="122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never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684237" cy="369332"/>
          </a:xfrm>
          <a:prstGeom prst="rect">
            <a:avLst/>
          </a:prstGeom>
          <a:noFill/>
        </p:spPr>
        <p:txBody>
          <a:bodyPr wrap="none" rtlCol="0">
            <a:spAutoFit/>
          </a:bodyPr>
          <a:lstStyle/>
          <a:p>
            <a:r>
              <a:rPr lang="en-US" i="1" dirty="0"/>
              <a:t>Any word that appears at least 30% of the time with “never”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 to plot</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sp>
        <p:nvSpPr>
          <p:cNvPr id="9" name="TextBox 8">
            <a:extLst>
              <a:ext uri="{FF2B5EF4-FFF2-40B4-BE49-F238E27FC236}">
                <a16:creationId xmlns:a16="http://schemas.microsoft.com/office/drawing/2014/main" id="{0D38C65D-DB44-46A4-800F-3896BD9C6EA5}"/>
              </a:ext>
            </a:extLst>
          </p:cNvPr>
          <p:cNvSpPr txBox="1"/>
          <p:nvPr/>
        </p:nvSpPr>
        <p:spPr>
          <a:xfrm>
            <a:off x="266085" y="639207"/>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“received” &amp; “sent” have the highest word association with “never”</a:t>
            </a:r>
          </a:p>
        </p:txBody>
      </p: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9A8BF1-9A2B-9414-65F8-7790031B9F7C}"/>
              </a:ext>
            </a:extLst>
          </p:cNvPr>
          <p:cNvPicPr>
            <a:picLocks noChangeAspect="1"/>
          </p:cNvPicPr>
          <p:nvPr/>
        </p:nvPicPr>
        <p:blipFill>
          <a:blip r:embed="rId2"/>
          <a:stretch>
            <a:fillRect/>
          </a:stretch>
        </p:blipFill>
        <p:spPr>
          <a:xfrm>
            <a:off x="266085" y="1126913"/>
            <a:ext cx="7265395" cy="3604729"/>
          </a:xfrm>
          <a:prstGeom prst="rect">
            <a:avLst/>
          </a:prstGeom>
        </p:spPr>
      </p:pic>
      <p:sp>
        <p:nvSpPr>
          <p:cNvPr id="8" name="TextBox 7">
            <a:extLst>
              <a:ext uri="{FF2B5EF4-FFF2-40B4-BE49-F238E27FC236}">
                <a16:creationId xmlns:a16="http://schemas.microsoft.com/office/drawing/2014/main" id="{B32437E3-8862-1327-7E86-8F064D73294A}"/>
              </a:ext>
            </a:extLst>
          </p:cNvPr>
          <p:cNvSpPr txBox="1"/>
          <p:nvPr/>
        </p:nvSpPr>
        <p:spPr>
          <a:xfrm>
            <a:off x="408973" y="5013557"/>
            <a:ext cx="8697947" cy="584775"/>
          </a:xfrm>
          <a:prstGeom prst="rect">
            <a:avLst/>
          </a:prstGeom>
          <a:noFill/>
        </p:spPr>
        <p:txBody>
          <a:bodyPr wrap="square">
            <a:spAutoFit/>
          </a:bodyPr>
          <a:lstStyle/>
          <a:p>
            <a:r>
              <a:rPr lang="en-US" sz="1600" dirty="0">
                <a:latin typeface="Consolas" panose="020B0609020204030204" pitchFamily="49" charset="0"/>
                <a:cs typeface="Consolas" panose="020B0609020204030204" pitchFamily="49" charset="0"/>
              </a:rPr>
              <a:t>grep("never.*</a:t>
            </a:r>
            <a:r>
              <a:rPr lang="en-US" sz="1600" dirty="0" err="1">
                <a:latin typeface="Consolas" panose="020B0609020204030204" pitchFamily="49" charset="0"/>
                <a:cs typeface="Consolas" panose="020B0609020204030204" pitchFamily="49" charset="0"/>
              </a:rPr>
              <a:t>received|received</a:t>
            </a:r>
            <a:r>
              <a:rPr lang="en-US" sz="1600" dirty="0">
                <a:latin typeface="Consolas" panose="020B0609020204030204" pitchFamily="49" charset="0"/>
                <a:cs typeface="Consolas" panose="020B0609020204030204" pitchFamily="49" charset="0"/>
              </a:rPr>
              <a:t>.*never", </a:t>
            </a:r>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matches_never_received</a:t>
            </a:r>
            <a:r>
              <a:rPr lang="en-US" sz="1600" dirty="0">
                <a:latin typeface="Consolas" panose="020B0609020204030204" pitchFamily="49" charset="0"/>
                <a:cs typeface="Consolas" panose="020B0609020204030204" pitchFamily="49" charset="0"/>
              </a:rPr>
              <a:t>[3]]</a:t>
            </a:r>
          </a:p>
        </p:txBody>
      </p:sp>
      <p:pic>
        <p:nvPicPr>
          <p:cNvPr id="10" name="Picture 9">
            <a:extLst>
              <a:ext uri="{FF2B5EF4-FFF2-40B4-BE49-F238E27FC236}">
                <a16:creationId xmlns:a16="http://schemas.microsoft.com/office/drawing/2014/main" id="{F3F4899B-86AE-ED7B-5850-B3DF834DD16C}"/>
              </a:ext>
            </a:extLst>
          </p:cNvPr>
          <p:cNvPicPr>
            <a:picLocks noChangeAspect="1"/>
          </p:cNvPicPr>
          <p:nvPr/>
        </p:nvPicPr>
        <p:blipFill>
          <a:blip r:embed="rId3"/>
          <a:stretch>
            <a:fillRect/>
          </a:stretch>
        </p:blipFill>
        <p:spPr>
          <a:xfrm>
            <a:off x="408973" y="5598332"/>
            <a:ext cx="7772400" cy="476104"/>
          </a:xfrm>
          <a:prstGeom prst="rect">
            <a:avLst/>
          </a:prstGeom>
        </p:spPr>
      </p:pic>
      <p:sp>
        <p:nvSpPr>
          <p:cNvPr id="14" name="Rectangle 13">
            <a:extLst>
              <a:ext uri="{FF2B5EF4-FFF2-40B4-BE49-F238E27FC236}">
                <a16:creationId xmlns:a16="http://schemas.microsoft.com/office/drawing/2014/main" id="{1BC8D719-ACBF-3F5B-BD38-EAA2235452A0}"/>
              </a:ext>
            </a:extLst>
          </p:cNvPr>
          <p:cNvSpPr/>
          <p:nvPr/>
        </p:nvSpPr>
        <p:spPr>
          <a:xfrm>
            <a:off x="5239910" y="5904100"/>
            <a:ext cx="1558453" cy="19353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“never” appears 929 times</a:t>
            </a:r>
          </a:p>
          <a:p>
            <a:pPr marL="285750" indent="-285750">
              <a:buFont typeface="Arial" panose="020B0604020202020204" pitchFamily="34" charset="0"/>
              <a:buChar char="•"/>
            </a:pPr>
            <a:r>
              <a:rPr lang="en-US" dirty="0"/>
              <a:t>“received”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73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“received” appears 1252 times.  So Received is more frequent but association merely states when “never” appears it is highly correlated with “received”</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3249722" y="2513577"/>
            <a:ext cx="2644556" cy="1830846"/>
          </a:xfrm>
          <a:prstGeom prst="rect">
            <a:avLst/>
          </a:prstGeom>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3334794"/>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3499945" y="3340734"/>
            <a:ext cx="1913831" cy="1845965"/>
          </a:xfrm>
          <a:prstGeom prst="rect">
            <a:avLst/>
          </a:prstGeom>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nvGraphicFramePr>
        <p:xfrm>
          <a:off x="533464" y="2646811"/>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6101536" y="2646811"/>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nvGraphicFramePr>
        <p:xfrm>
          <a:off x="5092539" y="236165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bl>
          </a:graphicData>
        </a:graphic>
      </p:graphicFrame>
      <p:graphicFrame>
        <p:nvGraphicFramePr>
          <p:cNvPr id="17" name="Table 16">
            <a:extLst>
              <a:ext uri="{FF2B5EF4-FFF2-40B4-BE49-F238E27FC236}">
                <a16:creationId xmlns:a16="http://schemas.microsoft.com/office/drawing/2014/main" id="{48162493-A50D-45FF-960A-0540DF7356AB}"/>
              </a:ext>
            </a:extLst>
          </p:cNvPr>
          <p:cNvGraphicFramePr>
            <a:graphicFrameLocks noGrp="1"/>
          </p:cNvGraphicFramePr>
          <p:nvPr/>
        </p:nvGraphicFramePr>
        <p:xfrm>
          <a:off x="1492746" y="2372164"/>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qdaap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2393684" y="1087717"/>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3046988"/>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concise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Side by Side bar charts let you compare frequency by category</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F4F363-D62D-8A22-79E9-97BCAA5C7810}"/>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a:t>
            </a:r>
          </a:p>
        </p:txBody>
      </p: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3"/>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the positive and negative language within a category.</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5/13/24</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5/13/24</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sp>
        <p:nvSpPr>
          <p:cNvPr id="6" name="Rectangle 5">
            <a:extLst>
              <a:ext uri="{FF2B5EF4-FFF2-40B4-BE49-F238E27FC236}">
                <a16:creationId xmlns:a16="http://schemas.microsoft.com/office/drawing/2014/main" id="{42B0F298-4595-4EDA-9FF2-6C47C2C2404E}"/>
              </a:ext>
            </a:extLst>
          </p:cNvPr>
          <p:cNvSpPr/>
          <p:nvPr/>
        </p:nvSpPr>
        <p:spPr>
          <a:xfrm>
            <a:off x="179917" y="1137547"/>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Proportional stacked bar charts let you compare </a:t>
            </a:r>
            <a:r>
              <a:rPr lang="en-US" i="1" dirty="0"/>
              <a:t>proportion</a:t>
            </a:r>
            <a:r>
              <a:rPr lang="en-US" dirty="0"/>
              <a:t> </a:t>
            </a:r>
            <a:r>
              <a:rPr lang="en-US" b="1" u="sng" dirty="0"/>
              <a:t>across </a:t>
            </a:r>
            <a:r>
              <a:rPr lang="en-US" dirty="0"/>
              <a:t>categories</a:t>
            </a:r>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could compare two corpora word frequencies </a:t>
            </a:r>
            <a:r>
              <a:rPr lang="en-US" i="1" dirty="0"/>
              <a:t>when there are big differences in the total number of documents.</a:t>
            </a:r>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5/13/24</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8268</TotalTime>
  <Words>2882</Words>
  <Application>Microsoft Macintosh PowerPoint</Application>
  <PresentationFormat>On-screen Show (4:3)</PresentationFormat>
  <Paragraphs>670</Paragraphs>
  <Slides>65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 Unicode MS</vt:lpstr>
      <vt:lpstr>Arial</vt:lpstr>
      <vt:lpstr>Calibri</vt:lpstr>
      <vt:lpstr>Consolas</vt:lpstr>
      <vt:lpstr>1_Office Theme</vt:lpstr>
      <vt:lpstr>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disjoint tokens?</vt:lpstr>
      <vt:lpstr>What about proportional similarities?</vt:lpstr>
      <vt:lpstr>Let’s make some pyramids</vt:lpstr>
      <vt:lpstr>Steps for a pyramid plot…collapse</vt:lpstr>
      <vt:lpstr>Steps for a pyramid plot…ID common tokens &amp; frequency</vt:lpstr>
      <vt:lpstr>Build a “pyramid plot” of frequencies</vt:lpstr>
      <vt:lpstr>Open ﻿H_Pyramid_plots.R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348</cp:revision>
  <dcterms:created xsi:type="dcterms:W3CDTF">2018-05-23T17:24:59Z</dcterms:created>
  <dcterms:modified xsi:type="dcterms:W3CDTF">2024-05-14T00:48:28Z</dcterms:modified>
</cp:coreProperties>
</file>